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9" r:id="rId7"/>
    <p:sldId id="264" r:id="rId8"/>
    <p:sldId id="270" r:id="rId9"/>
    <p:sldId id="271" r:id="rId10"/>
    <p:sldId id="272" r:id="rId11"/>
    <p:sldId id="273" r:id="rId12"/>
    <p:sldId id="274" r:id="rId13"/>
    <p:sldId id="275" r:id="rId14"/>
    <p:sldId id="278" r:id="rId15"/>
    <p:sldId id="276" r:id="rId16"/>
    <p:sldId id="277" r:id="rId17"/>
    <p:sldId id="280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718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D4A7F-3033-1484-8630-244E1DC9B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03E998-4732-541A-4963-D08602DB6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FD7ED7-E5FD-5205-FABF-58C1596EF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AE9383-92DE-A334-D32B-147FD158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CF9F3A-79E9-1477-5C06-E0C94434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87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424B3-338B-CA47-5D12-AE50A2E2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F261D7-7F6A-DEB4-2482-E9F59C64B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CCEF5C-A920-2D12-0BB3-A74303D4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66D7FC-72F5-0C42-BDB7-CE276547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8A30BC-D8D5-4995-B562-542736588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85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41CD8B-C1A8-263A-D143-B72AB4A03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77FD7F-5B6D-40E6-EA09-FD3B702DF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3C46C5-305F-DA91-3526-CE7717B4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1FFEAC-25BD-BBA2-749C-5D418F6C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8470BD-2481-836E-9B16-4A137DA6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24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28D2A-01AE-72C4-5E3A-A9298135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F5BC25-913A-B1E1-FDB6-75407BA88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2238E6-8700-4229-4809-A659C82A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BB126D-00E1-9CB2-CC58-55CCE9B3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AF6BF9-E068-CB5B-2AA0-192CEA994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23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61805-5186-68C5-367F-0DA72F42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621A8D-B903-90F2-06C0-345137A40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A04E3-852B-A959-3668-F25024CE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99962A-3F9E-B3CD-0119-A800DAF4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8EDC57-CC5A-8ED8-522F-48D278EC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28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B9EAB-B048-8D6B-BC42-71A442B3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85DA4-1825-3AFB-6177-65A9DF835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6FC0EA-DE8A-4BAF-BB20-6898F0FED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0D0DB7-0D97-1000-F0CC-EB06802D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9D6027-7E02-2212-A562-BCD7F1CD4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41C991-4EE5-6E06-D850-BFCA759C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62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D1F91-17CD-9558-033B-15AF2421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F0324B-766F-F47D-8D64-983283DBB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521862-B0D6-26DD-0A3D-AF4FA82B8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6C4025-3149-CE2D-4572-203863560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BC7C8D-6290-9141-D86F-4C8F5BFD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53B90B-7C5A-F823-088E-5241F23B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13FB3B-93E6-FBDD-9066-8E8E7D49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39E44E-5810-6980-748C-09848424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62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3CCEB-46F6-F4F4-90A7-1F21986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6385FB-9045-5B13-4192-DAC5EDEA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95E453-04FF-023B-031C-EB7BB3F3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43409F-7A98-A8B1-FCCF-7DE2529E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2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5FFB91-09D8-675C-936F-78BB0C39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150BFD-2138-E80B-F57B-E6170016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4FCBA-280F-67C0-7DAA-09A6931F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6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CC6B3-8F20-4ED6-EFED-4A821FCC5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5014F8-F5C9-3A1C-1F96-6D21DBDA6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AE12C0-C7CA-505E-7DCE-14F1FFC80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723447-E86D-458E-4DEF-86DB91BC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30D7B7-33BB-9D76-37B3-F6015FD7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40A141-02E0-BF44-3CEC-95696661E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00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4798C-C3FB-BD2D-81EB-FDE4BC85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EF1EF7-7A7A-B75B-98A3-38E7DCFB7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56975E-7DF2-6BBF-7105-67729AC0D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CD11D4-D717-875E-B304-FABA29B6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8D2C2F-148F-8155-33CA-9B9D006AC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1D6F42-A102-EABD-75E2-34E243D8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83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BC9009-BFF5-22EC-28F3-A731BF16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D4B2BE-2CA8-1D8A-FD0C-2E30B6B00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395FC-A4AF-019B-D431-4990EBEAB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9A5D1-8EE1-465F-8978-9D6A3C9E13D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347E7D-2BCB-F009-1873-ACA47D0C2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16686-1EF8-EFB8-46D4-F756D4D46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CD625-8A71-4DEF-8EFA-3D76958D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9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C10E4-11B7-0251-21E6-14ABE9B87C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Un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conflit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au bus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5F21EA-F76D-C967-A0DA-4E59DE807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748058" cy="1655762"/>
          </a:xfrm>
        </p:spPr>
        <p:txBody>
          <a:bodyPr>
            <a:normAutofit/>
          </a:bodyPr>
          <a:lstStyle/>
          <a:p>
            <a:r>
              <a:rPr lang="fr-FR" altLang="zh-CN" sz="3200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La fenêtre du bus, faut-il l'ouvrir ou la fermer ?</a:t>
            </a:r>
            <a:endParaRPr lang="zh-CN" alt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764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49876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Les solutions pour résoudre le conflit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5341ED-DCF8-DDD8-2E2A-3C02F2F4D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46"/>
          <a:stretch/>
        </p:blipFill>
        <p:spPr>
          <a:xfrm>
            <a:off x="351904" y="1145092"/>
            <a:ext cx="9009810" cy="52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5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49876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Les solutions pour résoudre le conflit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47E65D-C703-F702-9505-882E3715B043}"/>
              </a:ext>
            </a:extLst>
          </p:cNvPr>
          <p:cNvSpPr txBox="1"/>
          <p:nvPr/>
        </p:nvSpPr>
        <p:spPr>
          <a:xfrm>
            <a:off x="351903" y="1594591"/>
            <a:ext cx="11477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fr-FR" altLang="zh-CN" sz="2800" dirty="0">
                <a:latin typeface="Comic Sans MS" panose="030F0702030302020204" pitchFamily="66" charset="0"/>
              </a:rPr>
              <a:t>Plus la vitesse est élevée, plus la circulation de l'air est rapide</a:t>
            </a:r>
          </a:p>
          <a:p>
            <a:pPr marL="457200" indent="-457200">
              <a:buAutoNum type="arabicPeriod"/>
            </a:pPr>
            <a:endParaRPr lang="fr-FR" altLang="zh-CN" sz="2800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fr-FR" altLang="zh-CN" sz="2800" dirty="0">
                <a:latin typeface="Comic Sans MS" panose="030F0702030302020204" pitchFamily="66" charset="0"/>
              </a:rPr>
              <a:t>L'effet du </a:t>
            </a:r>
            <a:r>
              <a:rPr lang="en-US" altLang="zh-CN" sz="2800" dirty="0" err="1">
                <a:latin typeface="Comic Sans MS" panose="030F0702030302020204" pitchFamily="66" charset="0"/>
              </a:rPr>
              <a:t>climatiseur</a:t>
            </a:r>
            <a:r>
              <a:rPr lang="en-US" altLang="zh-CN" sz="2800" dirty="0">
                <a:latin typeface="Comic Sans MS" panose="030F0702030302020204" pitchFamily="66" charset="0"/>
              </a:rPr>
              <a:t> </a:t>
            </a:r>
            <a:r>
              <a:rPr lang="fr-FR" altLang="zh-CN" sz="2800" dirty="0">
                <a:latin typeface="Comic Sans MS" panose="030F0702030302020204" pitchFamily="66" charset="0"/>
              </a:rPr>
              <a:t>ordinaire est limité.</a:t>
            </a:r>
          </a:p>
          <a:p>
            <a:pPr marL="457200" indent="-457200">
              <a:buAutoNum type="arabicPeriod"/>
            </a:pPr>
            <a:endParaRPr lang="fr-FR" altLang="zh-CN" sz="2800" dirty="0">
              <a:latin typeface="Comic Sans MS" panose="030F0702030302020204" pitchFamily="66" charset="0"/>
            </a:endParaRPr>
          </a:p>
          <a:p>
            <a:pPr marL="457200" indent="-457200">
              <a:buAutoNum type="arabicPeriod"/>
            </a:pPr>
            <a:r>
              <a:rPr lang="fr-FR" altLang="zh-CN" sz="2800" dirty="0">
                <a:latin typeface="Comic Sans MS" panose="030F0702030302020204" pitchFamily="66" charset="0"/>
              </a:rPr>
              <a:t>Les passagers peuvent entraver la circulation de l'air à l'intérieur de la cabine.</a:t>
            </a:r>
            <a:endParaRPr lang="en-US" altLang="zh-CN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8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49876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Solution 1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43A73D-28DF-5C7A-B20B-A20489D6B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04" y="176248"/>
            <a:ext cx="968896" cy="12913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87EF29-8CB8-0374-7445-823FB537056A}"/>
              </a:ext>
            </a:extLst>
          </p:cNvPr>
          <p:cNvSpPr txBox="1"/>
          <p:nvPr/>
        </p:nvSpPr>
        <p:spPr>
          <a:xfrm>
            <a:off x="4408812" y="613852"/>
            <a:ext cx="560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La priorité est donnée à fermer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A89EDD-4231-5995-EA53-470A6CBD9B8C}"/>
              </a:ext>
            </a:extLst>
          </p:cNvPr>
          <p:cNvSpPr txBox="1"/>
          <p:nvPr/>
        </p:nvSpPr>
        <p:spPr>
          <a:xfrm>
            <a:off x="351903" y="2022348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solidFill>
                  <a:srgbClr val="FF0000"/>
                </a:solidFill>
                <a:latin typeface="Comic Sans MS" panose="030F0702030302020204" pitchFamily="66" charset="0"/>
              </a:rPr>
              <a:t>Solution 2</a:t>
            </a:r>
            <a:endParaRPr lang="en-US" altLang="zh-CN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1795B1-6FD0-574B-ECA5-C5233F193587}"/>
              </a:ext>
            </a:extLst>
          </p:cNvPr>
          <p:cNvSpPr txBox="1"/>
          <p:nvPr/>
        </p:nvSpPr>
        <p:spPr>
          <a:xfrm>
            <a:off x="351903" y="2900256"/>
            <a:ext cx="10374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Comic Sans MS" panose="030F0702030302020204" pitchFamily="66" charset="0"/>
              </a:rPr>
              <a:t>Le bus </a:t>
            </a:r>
            <a:r>
              <a:rPr lang="en-US" altLang="zh-CN" sz="36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roule</a:t>
            </a:r>
            <a:r>
              <a:rPr lang="en-US" altLang="zh-CN" sz="3600" dirty="0">
                <a:solidFill>
                  <a:srgbClr val="FF0000"/>
                </a:solidFill>
                <a:latin typeface="Comic Sans MS" panose="030F0702030302020204" pitchFamily="66" charset="0"/>
              </a:rPr>
              <a:t> plus </a:t>
            </a:r>
            <a:r>
              <a:rPr lang="en-US" altLang="zh-CN" sz="36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vite</a:t>
            </a:r>
            <a:r>
              <a:rPr lang="en-US" altLang="zh-CN" sz="3600" dirty="0">
                <a:solidFill>
                  <a:srgbClr val="FF0000"/>
                </a:solidFill>
                <a:latin typeface="Comic Sans MS" panose="030F0702030302020204" pitchFamily="66" charset="0"/>
              </a:rPr>
              <a:t> avec </a:t>
            </a:r>
            <a:r>
              <a:rPr lang="en-US" altLang="zh-CN" sz="36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moins</a:t>
            </a:r>
            <a:r>
              <a:rPr lang="en-US" altLang="zh-CN" sz="3600" dirty="0">
                <a:solidFill>
                  <a:srgbClr val="FF0000"/>
                </a:solidFill>
                <a:latin typeface="Comic Sans MS" panose="030F0702030302020204" pitchFamily="66" charset="0"/>
              </a:rPr>
              <a:t> de </a:t>
            </a:r>
            <a:r>
              <a:rPr lang="en-US" altLang="zh-CN" sz="36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passagers</a:t>
            </a:r>
            <a:endParaRPr lang="zh-CN" altLang="en-US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76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49876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Les solutions pour résoudre le conflit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D78DAC-503C-F137-6A3F-27D12FC64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8608"/>
          <a:stretch/>
        </p:blipFill>
        <p:spPr>
          <a:xfrm>
            <a:off x="226332" y="985437"/>
            <a:ext cx="5333543" cy="58725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5D9088-9379-FC92-11EA-4E9D08FE1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81" r="50000"/>
          <a:stretch/>
        </p:blipFill>
        <p:spPr>
          <a:xfrm>
            <a:off x="5559875" y="1631768"/>
            <a:ext cx="5333543" cy="14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7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49876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Solution 1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43A73D-28DF-5C7A-B20B-A20489D6B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04" y="176248"/>
            <a:ext cx="968896" cy="12913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87EF29-8CB8-0374-7445-823FB537056A}"/>
              </a:ext>
            </a:extLst>
          </p:cNvPr>
          <p:cNvSpPr txBox="1"/>
          <p:nvPr/>
        </p:nvSpPr>
        <p:spPr>
          <a:xfrm>
            <a:off x="4408812" y="613852"/>
            <a:ext cx="560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La priorité est donnée à fermer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A89EDD-4231-5995-EA53-470A6CBD9B8C}"/>
              </a:ext>
            </a:extLst>
          </p:cNvPr>
          <p:cNvSpPr txBox="1"/>
          <p:nvPr/>
        </p:nvSpPr>
        <p:spPr>
          <a:xfrm>
            <a:off x="351903" y="2022348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Solution 2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1795B1-6FD0-574B-ECA5-C5233F193587}"/>
              </a:ext>
            </a:extLst>
          </p:cNvPr>
          <p:cNvSpPr txBox="1"/>
          <p:nvPr/>
        </p:nvSpPr>
        <p:spPr>
          <a:xfrm>
            <a:off x="3200234" y="2022348"/>
            <a:ext cx="6861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mic Sans MS" panose="030F0702030302020204" pitchFamily="66" charset="0"/>
              </a:rPr>
              <a:t>Le bus </a:t>
            </a:r>
            <a:r>
              <a:rPr lang="en-US" altLang="zh-CN" sz="2400" dirty="0" err="1">
                <a:latin typeface="Comic Sans MS" panose="030F0702030302020204" pitchFamily="66" charset="0"/>
              </a:rPr>
              <a:t>roule</a:t>
            </a:r>
            <a:r>
              <a:rPr lang="en-US" altLang="zh-CN" sz="2400" dirty="0">
                <a:latin typeface="Comic Sans MS" panose="030F0702030302020204" pitchFamily="66" charset="0"/>
              </a:rPr>
              <a:t> plus </a:t>
            </a:r>
            <a:r>
              <a:rPr lang="en-US" altLang="zh-CN" sz="2400" dirty="0" err="1">
                <a:latin typeface="Comic Sans MS" panose="030F0702030302020204" pitchFamily="66" charset="0"/>
              </a:rPr>
              <a:t>vite</a:t>
            </a:r>
            <a:r>
              <a:rPr lang="en-US" altLang="zh-CN" sz="2400" dirty="0">
                <a:latin typeface="Comic Sans MS" panose="030F0702030302020204" pitchFamily="66" charset="0"/>
              </a:rPr>
              <a:t> avec </a:t>
            </a:r>
            <a:r>
              <a:rPr lang="en-US" altLang="zh-CN" sz="2400" dirty="0" err="1">
                <a:latin typeface="Comic Sans MS" panose="030F0702030302020204" pitchFamily="66" charset="0"/>
              </a:rPr>
              <a:t>moins</a:t>
            </a:r>
            <a:r>
              <a:rPr lang="en-US" altLang="zh-CN" sz="2400" dirty="0">
                <a:latin typeface="Comic Sans MS" panose="030F0702030302020204" pitchFamily="66" charset="0"/>
              </a:rPr>
              <a:t> de </a:t>
            </a:r>
            <a:r>
              <a:rPr lang="en-US" altLang="zh-CN" sz="2400" dirty="0" err="1">
                <a:latin typeface="Comic Sans MS" panose="030F0702030302020204" pitchFamily="66" charset="0"/>
              </a:rPr>
              <a:t>passagers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35F475-BDF1-F5B5-0FF4-1359207378C8}"/>
              </a:ext>
            </a:extLst>
          </p:cNvPr>
          <p:cNvSpPr txBox="1"/>
          <p:nvPr/>
        </p:nvSpPr>
        <p:spPr>
          <a:xfrm>
            <a:off x="351903" y="3261121"/>
            <a:ext cx="257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solidFill>
                  <a:srgbClr val="FF0000"/>
                </a:solidFill>
                <a:latin typeface="Comic Sans MS" panose="030F0702030302020204" pitchFamily="66" charset="0"/>
              </a:rPr>
              <a:t>Solution 3</a:t>
            </a:r>
            <a:endParaRPr lang="en-US" altLang="zh-CN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BC7177-A184-3E6A-697B-5B560B7A641C}"/>
              </a:ext>
            </a:extLst>
          </p:cNvPr>
          <p:cNvSpPr txBox="1"/>
          <p:nvPr/>
        </p:nvSpPr>
        <p:spPr>
          <a:xfrm>
            <a:off x="349956" y="3907452"/>
            <a:ext cx="9488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Si l'ouverture des fenêtres est inévitable, choisissez la combinaison optimale de fenêtres.</a:t>
            </a:r>
            <a:endParaRPr lang="en-US" altLang="zh-CN" sz="2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98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49876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Les solutions pour résoudre le conflit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252D2E-FBA1-47D7-C009-220D5C013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17605"/>
          <a:stretch/>
        </p:blipFill>
        <p:spPr>
          <a:xfrm>
            <a:off x="466645" y="1145092"/>
            <a:ext cx="5125375" cy="57129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386DD2-9A98-2156-964A-340B86FF1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2830"/>
          <a:stretch/>
        </p:blipFill>
        <p:spPr>
          <a:xfrm>
            <a:off x="5458148" y="3228983"/>
            <a:ext cx="5601738" cy="13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21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49876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Solution 1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43A73D-28DF-5C7A-B20B-A20489D6B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04" y="176248"/>
            <a:ext cx="968896" cy="12913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87EF29-8CB8-0374-7445-823FB537056A}"/>
              </a:ext>
            </a:extLst>
          </p:cNvPr>
          <p:cNvSpPr txBox="1"/>
          <p:nvPr/>
        </p:nvSpPr>
        <p:spPr>
          <a:xfrm>
            <a:off x="4408812" y="613852"/>
            <a:ext cx="560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La priorité est donnée à fermer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A89EDD-4231-5995-EA53-470A6CBD9B8C}"/>
              </a:ext>
            </a:extLst>
          </p:cNvPr>
          <p:cNvSpPr txBox="1"/>
          <p:nvPr/>
        </p:nvSpPr>
        <p:spPr>
          <a:xfrm>
            <a:off x="351903" y="2022348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Solution 2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1795B1-6FD0-574B-ECA5-C5233F193587}"/>
              </a:ext>
            </a:extLst>
          </p:cNvPr>
          <p:cNvSpPr txBox="1"/>
          <p:nvPr/>
        </p:nvSpPr>
        <p:spPr>
          <a:xfrm>
            <a:off x="3200234" y="2022348"/>
            <a:ext cx="6861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mic Sans MS" panose="030F0702030302020204" pitchFamily="66" charset="0"/>
              </a:rPr>
              <a:t>Le bus </a:t>
            </a:r>
            <a:r>
              <a:rPr lang="en-US" altLang="zh-CN" sz="2400" dirty="0" err="1">
                <a:latin typeface="Comic Sans MS" panose="030F0702030302020204" pitchFamily="66" charset="0"/>
              </a:rPr>
              <a:t>roule</a:t>
            </a:r>
            <a:r>
              <a:rPr lang="en-US" altLang="zh-CN" sz="2400" dirty="0">
                <a:latin typeface="Comic Sans MS" panose="030F0702030302020204" pitchFamily="66" charset="0"/>
              </a:rPr>
              <a:t> plus </a:t>
            </a:r>
            <a:r>
              <a:rPr lang="en-US" altLang="zh-CN" sz="2400" dirty="0" err="1">
                <a:latin typeface="Comic Sans MS" panose="030F0702030302020204" pitchFamily="66" charset="0"/>
              </a:rPr>
              <a:t>vite</a:t>
            </a:r>
            <a:r>
              <a:rPr lang="en-US" altLang="zh-CN" sz="2400" dirty="0">
                <a:latin typeface="Comic Sans MS" panose="030F0702030302020204" pitchFamily="66" charset="0"/>
              </a:rPr>
              <a:t> avec </a:t>
            </a:r>
            <a:r>
              <a:rPr lang="en-US" altLang="zh-CN" sz="2400" dirty="0" err="1">
                <a:latin typeface="Comic Sans MS" panose="030F0702030302020204" pitchFamily="66" charset="0"/>
              </a:rPr>
              <a:t>moins</a:t>
            </a:r>
            <a:r>
              <a:rPr lang="en-US" altLang="zh-CN" sz="2400" dirty="0">
                <a:latin typeface="Comic Sans MS" panose="030F0702030302020204" pitchFamily="66" charset="0"/>
              </a:rPr>
              <a:t> de </a:t>
            </a:r>
            <a:r>
              <a:rPr lang="en-US" altLang="zh-CN" sz="2400" dirty="0" err="1">
                <a:latin typeface="Comic Sans MS" panose="030F0702030302020204" pitchFamily="66" charset="0"/>
              </a:rPr>
              <a:t>passagers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35F475-BDF1-F5B5-0FF4-1359207378C8}"/>
              </a:ext>
            </a:extLst>
          </p:cNvPr>
          <p:cNvSpPr txBox="1"/>
          <p:nvPr/>
        </p:nvSpPr>
        <p:spPr>
          <a:xfrm>
            <a:off x="351903" y="3261121"/>
            <a:ext cx="257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Solution 3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BC7177-A184-3E6A-697B-5B560B7A641C}"/>
              </a:ext>
            </a:extLst>
          </p:cNvPr>
          <p:cNvSpPr txBox="1"/>
          <p:nvPr/>
        </p:nvSpPr>
        <p:spPr>
          <a:xfrm>
            <a:off x="3240247" y="3315101"/>
            <a:ext cx="815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dirty="0">
                <a:latin typeface="Comic Sans MS" panose="030F0702030302020204" pitchFamily="66" charset="0"/>
              </a:rPr>
              <a:t>Choisi</a:t>
            </a:r>
            <a:r>
              <a:rPr lang="en-US" altLang="zh-CN" sz="2400" dirty="0">
                <a:latin typeface="Comic Sans MS" panose="030F0702030302020204" pitchFamily="66" charset="0"/>
              </a:rPr>
              <a:t>r</a:t>
            </a:r>
            <a:r>
              <a:rPr lang="fr-FR" altLang="zh-CN" sz="2400" dirty="0">
                <a:latin typeface="Comic Sans MS" panose="030F0702030302020204" pitchFamily="66" charset="0"/>
              </a:rPr>
              <a:t> la combinaison optimale de fenêtres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A01305-5310-B657-5B58-FAAA070115B3}"/>
              </a:ext>
            </a:extLst>
          </p:cNvPr>
          <p:cNvSpPr txBox="1"/>
          <p:nvPr/>
        </p:nvSpPr>
        <p:spPr>
          <a:xfrm>
            <a:off x="351902" y="4499894"/>
            <a:ext cx="257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solidFill>
                  <a:srgbClr val="FF0000"/>
                </a:solidFill>
                <a:latin typeface="Comic Sans MS" panose="030F0702030302020204" pitchFamily="66" charset="0"/>
              </a:rPr>
              <a:t>Solution 4</a:t>
            </a:r>
            <a:endParaRPr lang="en-US" altLang="zh-CN" sz="3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82424E-0646-9CD3-B03C-8F0E2EA2E0DF}"/>
              </a:ext>
            </a:extLst>
          </p:cNvPr>
          <p:cNvSpPr txBox="1"/>
          <p:nvPr/>
        </p:nvSpPr>
        <p:spPr>
          <a:xfrm>
            <a:off x="332076" y="5406750"/>
            <a:ext cx="12019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Les </a:t>
            </a:r>
            <a:r>
              <a:rPr lang="en-US" altLang="zh-CN" sz="32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ventilateurs</a:t>
            </a:r>
            <a:r>
              <a:rPr lang="en-US" altLang="zh-CN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avant</a:t>
            </a:r>
            <a:r>
              <a:rPr lang="en-US" altLang="zh-CN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 et </a:t>
            </a:r>
            <a:r>
              <a:rPr lang="en-US" altLang="zh-CN" sz="32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arrière</a:t>
            </a:r>
            <a:r>
              <a:rPr lang="en-US" altLang="zh-CN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: Inspiration </a:t>
            </a:r>
            <a:r>
              <a:rPr lang="en-US" altLang="zh-CN" sz="32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ou</a:t>
            </a:r>
            <a:r>
              <a:rPr lang="en-US" altLang="zh-CN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 Expiration </a:t>
            </a:r>
          </a:p>
        </p:txBody>
      </p:sp>
    </p:spTree>
    <p:extLst>
      <p:ext uri="{BB962C8B-B14F-4D97-AF65-F5344CB8AC3E}">
        <p14:creationId xmlns:p14="http://schemas.microsoft.com/office/powerpoint/2010/main" val="116420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446081" y="127981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solidFill>
                  <a:srgbClr val="FFC000"/>
                </a:solidFill>
                <a:latin typeface="Comic Sans MS" panose="030F0702030302020204" pitchFamily="66" charset="0"/>
              </a:rPr>
              <a:t>Solution 1</a:t>
            </a:r>
            <a:endParaRPr lang="en-US" altLang="zh-CN" sz="3600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43A73D-28DF-5C7A-B20B-A20489D6B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81" y="957298"/>
            <a:ext cx="968896" cy="12913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87EF29-8CB8-0374-7445-823FB537056A}"/>
              </a:ext>
            </a:extLst>
          </p:cNvPr>
          <p:cNvSpPr txBox="1"/>
          <p:nvPr/>
        </p:nvSpPr>
        <p:spPr>
          <a:xfrm>
            <a:off x="4502989" y="1394902"/>
            <a:ext cx="560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La priorité est donnée à fermer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A89EDD-4231-5995-EA53-470A6CBD9B8C}"/>
              </a:ext>
            </a:extLst>
          </p:cNvPr>
          <p:cNvSpPr txBox="1"/>
          <p:nvPr/>
        </p:nvSpPr>
        <p:spPr>
          <a:xfrm>
            <a:off x="446080" y="2803398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solidFill>
                  <a:srgbClr val="7030A0"/>
                </a:solidFill>
                <a:latin typeface="Comic Sans MS" panose="030F0702030302020204" pitchFamily="66" charset="0"/>
              </a:rPr>
              <a:t>Solution 2</a:t>
            </a:r>
            <a:endParaRPr lang="en-US" altLang="zh-CN" sz="360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1795B1-6FD0-574B-ECA5-C5233F193587}"/>
              </a:ext>
            </a:extLst>
          </p:cNvPr>
          <p:cNvSpPr txBox="1"/>
          <p:nvPr/>
        </p:nvSpPr>
        <p:spPr>
          <a:xfrm>
            <a:off x="3294411" y="2803398"/>
            <a:ext cx="6861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mic Sans MS" panose="030F0702030302020204" pitchFamily="66" charset="0"/>
              </a:rPr>
              <a:t>Le bus </a:t>
            </a:r>
            <a:r>
              <a:rPr lang="en-US" altLang="zh-CN" sz="2400" dirty="0" err="1">
                <a:latin typeface="Comic Sans MS" panose="030F0702030302020204" pitchFamily="66" charset="0"/>
              </a:rPr>
              <a:t>roule</a:t>
            </a:r>
            <a:r>
              <a:rPr lang="en-US" altLang="zh-CN" sz="2400" dirty="0">
                <a:latin typeface="Comic Sans MS" panose="030F0702030302020204" pitchFamily="66" charset="0"/>
              </a:rPr>
              <a:t> plus </a:t>
            </a:r>
            <a:r>
              <a:rPr lang="en-US" altLang="zh-CN" sz="2400" dirty="0" err="1">
                <a:latin typeface="Comic Sans MS" panose="030F0702030302020204" pitchFamily="66" charset="0"/>
              </a:rPr>
              <a:t>vite</a:t>
            </a:r>
            <a:r>
              <a:rPr lang="en-US" altLang="zh-CN" sz="2400" dirty="0">
                <a:latin typeface="Comic Sans MS" panose="030F0702030302020204" pitchFamily="66" charset="0"/>
              </a:rPr>
              <a:t> avec </a:t>
            </a:r>
            <a:r>
              <a:rPr lang="en-US" altLang="zh-CN" sz="2400" dirty="0" err="1">
                <a:latin typeface="Comic Sans MS" panose="030F0702030302020204" pitchFamily="66" charset="0"/>
              </a:rPr>
              <a:t>moins</a:t>
            </a:r>
            <a:r>
              <a:rPr lang="en-US" altLang="zh-CN" sz="2400" dirty="0">
                <a:latin typeface="Comic Sans MS" panose="030F0702030302020204" pitchFamily="66" charset="0"/>
              </a:rPr>
              <a:t> de </a:t>
            </a:r>
            <a:r>
              <a:rPr lang="en-US" altLang="zh-CN" sz="2400" dirty="0" err="1">
                <a:latin typeface="Comic Sans MS" panose="030F0702030302020204" pitchFamily="66" charset="0"/>
              </a:rPr>
              <a:t>passagers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35F475-BDF1-F5B5-0FF4-1359207378C8}"/>
              </a:ext>
            </a:extLst>
          </p:cNvPr>
          <p:cNvSpPr txBox="1"/>
          <p:nvPr/>
        </p:nvSpPr>
        <p:spPr>
          <a:xfrm>
            <a:off x="446080" y="4042171"/>
            <a:ext cx="257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solidFill>
                  <a:srgbClr val="FFC000"/>
                </a:solidFill>
                <a:latin typeface="Comic Sans MS" panose="030F0702030302020204" pitchFamily="66" charset="0"/>
              </a:rPr>
              <a:t>Solution 3</a:t>
            </a:r>
            <a:endParaRPr lang="en-US" altLang="zh-CN" sz="3600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BC7177-A184-3E6A-697B-5B560B7A641C}"/>
              </a:ext>
            </a:extLst>
          </p:cNvPr>
          <p:cNvSpPr txBox="1"/>
          <p:nvPr/>
        </p:nvSpPr>
        <p:spPr>
          <a:xfrm>
            <a:off x="3334424" y="4096151"/>
            <a:ext cx="815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dirty="0">
                <a:latin typeface="Comic Sans MS" panose="030F0702030302020204" pitchFamily="66" charset="0"/>
              </a:rPr>
              <a:t>Choisi</a:t>
            </a:r>
            <a:r>
              <a:rPr lang="en-US" altLang="zh-CN" sz="2400" dirty="0">
                <a:latin typeface="Comic Sans MS" panose="030F0702030302020204" pitchFamily="66" charset="0"/>
              </a:rPr>
              <a:t>r</a:t>
            </a:r>
            <a:r>
              <a:rPr lang="fr-FR" altLang="zh-CN" sz="2400" dirty="0">
                <a:latin typeface="Comic Sans MS" panose="030F0702030302020204" pitchFamily="66" charset="0"/>
              </a:rPr>
              <a:t> la combinaison optimale de fenêtres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A01305-5310-B657-5B58-FAAA070115B3}"/>
              </a:ext>
            </a:extLst>
          </p:cNvPr>
          <p:cNvSpPr txBox="1"/>
          <p:nvPr/>
        </p:nvSpPr>
        <p:spPr>
          <a:xfrm>
            <a:off x="446079" y="5280944"/>
            <a:ext cx="257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solidFill>
                  <a:srgbClr val="7030A0"/>
                </a:solidFill>
                <a:latin typeface="Comic Sans MS" panose="030F0702030302020204" pitchFamily="66" charset="0"/>
              </a:rPr>
              <a:t>Solution 4</a:t>
            </a:r>
            <a:endParaRPr lang="en-US" altLang="zh-CN" sz="360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82424E-0646-9CD3-B03C-8F0E2EA2E0DF}"/>
              </a:ext>
            </a:extLst>
          </p:cNvPr>
          <p:cNvSpPr txBox="1"/>
          <p:nvPr/>
        </p:nvSpPr>
        <p:spPr>
          <a:xfrm>
            <a:off x="3026062" y="5334924"/>
            <a:ext cx="878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mic Sans MS" panose="030F0702030302020204" pitchFamily="66" charset="0"/>
              </a:rPr>
              <a:t>Les </a:t>
            </a:r>
            <a:r>
              <a:rPr lang="en-US" altLang="zh-CN" sz="2400" dirty="0" err="1">
                <a:latin typeface="Comic Sans MS" panose="030F0702030302020204" pitchFamily="66" charset="0"/>
              </a:rPr>
              <a:t>ventilateurs</a:t>
            </a:r>
            <a:r>
              <a:rPr lang="en-US" altLang="zh-CN" sz="2400" dirty="0">
                <a:latin typeface="Comic Sans MS" panose="030F0702030302020204" pitchFamily="66" charset="0"/>
              </a:rPr>
              <a:t> </a:t>
            </a:r>
            <a:r>
              <a:rPr lang="en-US" altLang="zh-CN" sz="2400" dirty="0" err="1">
                <a:latin typeface="Comic Sans MS" panose="030F0702030302020204" pitchFamily="66" charset="0"/>
              </a:rPr>
              <a:t>avant</a:t>
            </a:r>
            <a:r>
              <a:rPr lang="en-US" altLang="zh-CN" sz="2400" dirty="0">
                <a:latin typeface="Comic Sans MS" panose="030F0702030302020204" pitchFamily="66" charset="0"/>
              </a:rPr>
              <a:t> et </a:t>
            </a:r>
            <a:r>
              <a:rPr lang="en-US" altLang="zh-CN" sz="2400" dirty="0" err="1">
                <a:latin typeface="Comic Sans MS" panose="030F0702030302020204" pitchFamily="66" charset="0"/>
              </a:rPr>
              <a:t>arrière</a:t>
            </a:r>
            <a:r>
              <a:rPr lang="en-US" altLang="zh-CN" sz="2400" dirty="0">
                <a:latin typeface="Comic Sans MS" panose="030F0702030302020204" pitchFamily="66" charset="0"/>
              </a:rPr>
              <a:t>: Inspiration </a:t>
            </a:r>
            <a:r>
              <a:rPr lang="en-US" altLang="zh-CN" sz="2400" dirty="0" err="1">
                <a:latin typeface="Comic Sans MS" panose="030F0702030302020204" pitchFamily="66" charset="0"/>
              </a:rPr>
              <a:t>ou</a:t>
            </a:r>
            <a:r>
              <a:rPr lang="en-US" altLang="zh-CN" sz="2400" dirty="0">
                <a:latin typeface="Comic Sans MS" panose="030F0702030302020204" pitchFamily="66" charset="0"/>
              </a:rPr>
              <a:t> Expiration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AC763E-059D-ACAF-A9FF-2CCFC40F1896}"/>
              </a:ext>
            </a:extLst>
          </p:cNvPr>
          <p:cNvSpPr txBox="1"/>
          <p:nvPr/>
        </p:nvSpPr>
        <p:spPr>
          <a:xfrm>
            <a:off x="446079" y="240648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La conclusion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024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4724400" y="2782669"/>
            <a:ext cx="2381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Comic Sans MS" panose="030F0702030302020204" pitchFamily="66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432023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4724400" y="2782669"/>
            <a:ext cx="2381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Comic Sans MS" panose="030F0702030302020204" pitchFamily="66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042168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2101139"/>
            <a:ext cx="114881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</a:rPr>
              <a:t>1. Les manifestations du </a:t>
            </a:r>
            <a:r>
              <a:rPr lang="en-US" altLang="zh-CN" sz="2800" dirty="0" err="1">
                <a:latin typeface="Consolas" panose="020B0609020204030204" pitchFamily="49" charset="0"/>
              </a:rPr>
              <a:t>conflit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2. Les causes du </a:t>
            </a:r>
            <a:r>
              <a:rPr lang="en-US" altLang="zh-CN" sz="2800" dirty="0" err="1">
                <a:latin typeface="Consolas" panose="020B0609020204030204" pitchFamily="49" charset="0"/>
              </a:rPr>
              <a:t>conflit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3. </a:t>
            </a:r>
            <a:r>
              <a:rPr lang="fr-FR" altLang="zh-CN" sz="2800" dirty="0">
                <a:latin typeface="Consolas" panose="020B0609020204030204" pitchFamily="49" charset="0"/>
              </a:rPr>
              <a:t>Les solutions pour résoudre le conflit</a:t>
            </a:r>
            <a:endParaRPr lang="en-US" altLang="zh-CN" sz="2800" dirty="0">
              <a:latin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</a:rPr>
              <a:t>4. </a:t>
            </a:r>
            <a:r>
              <a:rPr lang="fr-FR" altLang="zh-CN" sz="2800" dirty="0">
                <a:latin typeface="Consolas" panose="020B0609020204030204" pitchFamily="49" charset="0"/>
              </a:rPr>
              <a:t>La conclusion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19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4724400" y="2782669"/>
            <a:ext cx="2381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Comic Sans MS" panose="030F0702030302020204" pitchFamily="66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06571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5" y="498762"/>
            <a:ext cx="74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omic Sans MS" panose="030F0702030302020204" pitchFamily="66" charset="0"/>
              </a:rPr>
              <a:t>Les manifestations du </a:t>
            </a:r>
            <a:r>
              <a:rPr lang="en-US" altLang="zh-CN" sz="3600" dirty="0" err="1">
                <a:latin typeface="Comic Sans MS" panose="030F0702030302020204" pitchFamily="66" charset="0"/>
              </a:rPr>
              <a:t>conflit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E0B1E3-F855-9C1E-F874-7CD5A820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29" y="1544522"/>
            <a:ext cx="9250974" cy="119867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D3935D0-7216-4FBA-2DCC-89BB2FDF1B26}"/>
              </a:ext>
            </a:extLst>
          </p:cNvPr>
          <p:cNvSpPr txBox="1"/>
          <p:nvPr/>
        </p:nvSpPr>
        <p:spPr>
          <a:xfrm>
            <a:off x="667788" y="2905780"/>
            <a:ext cx="92509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mic Sans MS" panose="030F0702030302020204" pitchFamily="66" charset="0"/>
              </a:rPr>
              <a:t>- HVAC: Heating, ventilation, and air conditioning</a:t>
            </a:r>
          </a:p>
          <a:p>
            <a:r>
              <a:rPr lang="en-US" altLang="zh-CN" sz="2800" dirty="0">
                <a:latin typeface="Comic Sans MS" panose="030F0702030302020204" pitchFamily="66" charset="0"/>
              </a:rPr>
              <a:t>- </a:t>
            </a:r>
            <a:r>
              <a:rPr lang="fr-FR" altLang="zh-CN" sz="2800" dirty="0">
                <a:latin typeface="Comic Sans MS" panose="030F0702030302020204" pitchFamily="66" charset="0"/>
              </a:rPr>
              <a:t>Se dévêtir dans un train ou un bus déjà surpeuplé n'est pas pratique.</a:t>
            </a:r>
            <a:endParaRPr lang="en-US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856104-E4B0-27CA-9AE6-247F680686E8}"/>
              </a:ext>
            </a:extLst>
          </p:cNvPr>
          <p:cNvSpPr txBox="1"/>
          <p:nvPr/>
        </p:nvSpPr>
        <p:spPr>
          <a:xfrm>
            <a:off x="2464723" y="4503887"/>
            <a:ext cx="9250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zh-CN" sz="2800" dirty="0">
                <a:latin typeface="Comic Sans MS" panose="030F0702030302020204" pitchFamily="66" charset="0"/>
              </a:rPr>
              <a:t>Le rôle protecteur en cas d'accident –</a:t>
            </a:r>
          </a:p>
          <a:p>
            <a:pPr algn="r"/>
            <a:r>
              <a:rPr lang="en-US" altLang="zh-CN" sz="2800" dirty="0">
                <a:latin typeface="Comic Sans MS" panose="030F0702030302020204" pitchFamily="66" charset="0"/>
              </a:rPr>
              <a:t>Le </a:t>
            </a:r>
            <a:r>
              <a:rPr lang="en-US" altLang="zh-CN" sz="2800" dirty="0" err="1">
                <a:latin typeface="Comic Sans MS" panose="030F0702030302020204" pitchFamily="66" charset="0"/>
              </a:rPr>
              <a:t>gaspillage</a:t>
            </a:r>
            <a:r>
              <a:rPr lang="en-US" altLang="zh-CN" sz="2800" dirty="0">
                <a:latin typeface="Comic Sans MS" panose="030F0702030302020204" pitchFamily="66" charset="0"/>
              </a:rPr>
              <a:t> de carburant </a:t>
            </a:r>
            <a:r>
              <a:rPr lang="fr-FR" altLang="zh-CN" sz="2800" dirty="0">
                <a:latin typeface="Comic Sans MS" panose="030F0702030302020204" pitchFamily="66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4943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5" y="498762"/>
            <a:ext cx="74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omic Sans MS" panose="030F0702030302020204" pitchFamily="66" charset="0"/>
              </a:rPr>
              <a:t>Les manifestations du </a:t>
            </a:r>
            <a:r>
              <a:rPr lang="en-US" altLang="zh-CN" sz="3600" dirty="0" err="1">
                <a:latin typeface="Comic Sans MS" panose="030F0702030302020204" pitchFamily="66" charset="0"/>
              </a:rPr>
              <a:t>conflit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D76C14-7757-EB7D-4110-8EA29FFC9A7F}"/>
              </a:ext>
            </a:extLst>
          </p:cNvPr>
          <p:cNvSpPr txBox="1"/>
          <p:nvPr/>
        </p:nvSpPr>
        <p:spPr>
          <a:xfrm>
            <a:off x="1412471" y="2967335"/>
            <a:ext cx="3813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00"/>
                </a:solidFill>
                <a:latin typeface="Comic Sans MS" panose="030F0702030302020204" pitchFamily="66" charset="0"/>
              </a:rPr>
              <a:t>5 minutes</a:t>
            </a:r>
            <a:endParaRPr lang="zh-CN" altLang="en-US" sz="5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bus">
            <a:hlinkClick r:id="" action="ppaction://media"/>
            <a:extLst>
              <a:ext uri="{FF2B5EF4-FFF2-40B4-BE49-F238E27FC236}">
                <a16:creationId xmlns:a16="http://schemas.microsoft.com/office/drawing/2014/main" id="{11932873-9FAE-EBD5-88AF-508A60C18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127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2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5" y="498762"/>
            <a:ext cx="7412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omic Sans MS" panose="030F0702030302020204" pitchFamily="66" charset="0"/>
              </a:rPr>
              <a:t>Les causes du </a:t>
            </a:r>
            <a:r>
              <a:rPr lang="en-US" altLang="zh-CN" sz="3600" dirty="0" err="1">
                <a:latin typeface="Comic Sans MS" panose="030F0702030302020204" pitchFamily="66" charset="0"/>
              </a:rPr>
              <a:t>conflit</a:t>
            </a:r>
            <a:endParaRPr lang="en-US" altLang="zh-CN" sz="3600" dirty="0">
              <a:latin typeface="Comic Sans MS" panose="030F0702030302020204" pitchFamily="66" charset="0"/>
            </a:endParaRPr>
          </a:p>
          <a:p>
            <a:endParaRPr lang="en-US" altLang="zh-CN" sz="3600" dirty="0">
              <a:latin typeface="Comic Sans MS" panose="030F0702030302020204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589767-6CEC-C6ED-FADB-260AA5E37408}"/>
              </a:ext>
            </a:extLst>
          </p:cNvPr>
          <p:cNvSpPr txBox="1"/>
          <p:nvPr/>
        </p:nvSpPr>
        <p:spPr>
          <a:xfrm>
            <a:off x="351905" y="2044005"/>
            <a:ext cx="92509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Comic Sans MS" panose="030F0702030302020204" pitchFamily="66" charset="0"/>
              </a:rPr>
              <a:t>Ouvrir</a:t>
            </a:r>
            <a:r>
              <a:rPr lang="en-US" altLang="zh-CN" sz="2800" dirty="0">
                <a:latin typeface="Comic Sans MS" panose="030F0702030302020204" pitchFamily="66" charset="0"/>
              </a:rPr>
              <a:t>:</a:t>
            </a:r>
          </a:p>
          <a:p>
            <a:r>
              <a:rPr lang="en-US" altLang="zh-CN" sz="2800" dirty="0">
                <a:latin typeface="Comic Sans MS" panose="030F0702030302020204" pitchFamily="66" charset="0"/>
              </a:rPr>
              <a:t>- </a:t>
            </a:r>
            <a:r>
              <a:rPr lang="en-US" altLang="zh-CN" sz="2800" dirty="0" err="1">
                <a:latin typeface="Comic Sans MS" panose="030F0702030302020204" pitchFamily="66" charset="0"/>
              </a:rPr>
              <a:t>L'air</a:t>
            </a:r>
            <a:r>
              <a:rPr lang="en-US" altLang="zh-CN" sz="2800" dirty="0">
                <a:latin typeface="Comic Sans MS" panose="030F0702030302020204" pitchFamily="66" charset="0"/>
              </a:rPr>
              <a:t> frais </a:t>
            </a:r>
          </a:p>
          <a:p>
            <a:r>
              <a:rPr lang="en-US" altLang="zh-CN" sz="2800" dirty="0">
                <a:latin typeface="Comic Sans MS" panose="030F0702030302020204" pitchFamily="66" charset="0"/>
              </a:rPr>
              <a:t>- </a:t>
            </a:r>
            <a:r>
              <a:rPr lang="fr-FR" altLang="zh-CN" sz="2800" dirty="0">
                <a:latin typeface="Comic Sans MS" panose="030F0702030302020204" pitchFamily="66" charset="0"/>
              </a:rPr>
              <a:t>Réguler la température à l'intérieur du véhicule</a:t>
            </a:r>
            <a:endParaRPr lang="en-US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48AB1B-30F8-E742-3BE1-12794456E4F4}"/>
              </a:ext>
            </a:extLst>
          </p:cNvPr>
          <p:cNvSpPr txBox="1"/>
          <p:nvPr/>
        </p:nvSpPr>
        <p:spPr>
          <a:xfrm>
            <a:off x="2448098" y="4071625"/>
            <a:ext cx="9250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zh-CN" sz="2800" dirty="0">
                <a:latin typeface="Comic Sans MS" panose="030F0702030302020204" pitchFamily="66" charset="0"/>
              </a:rPr>
              <a:t>Fermer:</a:t>
            </a:r>
          </a:p>
          <a:p>
            <a:pPr algn="r"/>
            <a:r>
              <a:rPr lang="fr-FR" altLang="zh-CN" sz="2800" dirty="0">
                <a:latin typeface="Comic Sans MS" panose="030F0702030302020204" pitchFamily="66" charset="0"/>
              </a:rPr>
              <a:t>Se sent trop froid, surtout près des fenêtres -</a:t>
            </a:r>
          </a:p>
        </p:txBody>
      </p:sp>
    </p:spTree>
    <p:extLst>
      <p:ext uri="{BB962C8B-B14F-4D97-AF65-F5344CB8AC3E}">
        <p14:creationId xmlns:p14="http://schemas.microsoft.com/office/powerpoint/2010/main" val="369841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49876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Solution 1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43A73D-28DF-5C7A-B20B-A20489D6B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4" y="1239212"/>
            <a:ext cx="3841520" cy="51200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87EF29-8CB8-0374-7445-823FB537056A}"/>
              </a:ext>
            </a:extLst>
          </p:cNvPr>
          <p:cNvSpPr txBox="1"/>
          <p:nvPr/>
        </p:nvSpPr>
        <p:spPr>
          <a:xfrm>
            <a:off x="4739110" y="1490900"/>
            <a:ext cx="5909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Vous pouvez ouvrir ou fermer les fenêtres selon votre désir. En cas de désaccord entre voyageurs, la priorité est donnée à celui qui souhaite fermer la fenêtre.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754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49876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Les solutions pour résoudre le conflit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C40AFE-18DC-9EEF-8309-43F8551A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4" y="1145093"/>
            <a:ext cx="6743700" cy="56007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C1E293-EED0-C037-A9EC-CA67691EC865}"/>
              </a:ext>
            </a:extLst>
          </p:cNvPr>
          <p:cNvSpPr txBox="1"/>
          <p:nvPr/>
        </p:nvSpPr>
        <p:spPr>
          <a:xfrm>
            <a:off x="6950460" y="2560447"/>
            <a:ext cx="2904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800" dirty="0">
                <a:latin typeface="Comic Sans MS" panose="030F0702030302020204" pitchFamily="66" charset="0"/>
              </a:rPr>
              <a:t>7,6 m (longueur) </a:t>
            </a:r>
          </a:p>
          <a:p>
            <a:r>
              <a:rPr lang="fr-FR" altLang="zh-CN" sz="2800" dirty="0">
                <a:latin typeface="Comic Sans MS" panose="030F0702030302020204" pitchFamily="66" charset="0"/>
              </a:rPr>
              <a:t>2,2 m (largeur) </a:t>
            </a:r>
          </a:p>
          <a:p>
            <a:r>
              <a:rPr lang="fr-FR" altLang="zh-CN" sz="2800" dirty="0">
                <a:latin typeface="Comic Sans MS" panose="030F0702030302020204" pitchFamily="66" charset="0"/>
              </a:rPr>
              <a:t>2,4 m (hauteur).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18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49876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Les solutions pour résoudre le conflit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9DE549-2D46-EACF-0402-91F586CE1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4" y="1017399"/>
            <a:ext cx="7732915" cy="58406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201119-731A-A1EC-3403-F4C445E9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4" y="1442727"/>
            <a:ext cx="9909436" cy="339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6DBF7D9-DDCB-6BDC-7B1F-531BE00F7600}"/>
              </a:ext>
            </a:extLst>
          </p:cNvPr>
          <p:cNvSpPr txBox="1"/>
          <p:nvPr/>
        </p:nvSpPr>
        <p:spPr>
          <a:xfrm>
            <a:off x="351904" y="498762"/>
            <a:ext cx="83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3600" dirty="0">
                <a:latin typeface="Comic Sans MS" panose="030F0702030302020204" pitchFamily="66" charset="0"/>
              </a:rPr>
              <a:t>Les solutions pour résoudre le conflit</a:t>
            </a:r>
            <a:endParaRPr lang="en-US" altLang="zh-CN" sz="3600" dirty="0">
              <a:latin typeface="Comic Sans MS" panose="030F07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6699D7-0318-CC97-51C2-77B739230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2"/>
          <a:stretch/>
        </p:blipFill>
        <p:spPr>
          <a:xfrm>
            <a:off x="351904" y="1145093"/>
            <a:ext cx="9190038" cy="52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76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376</Words>
  <Application>Microsoft Office PowerPoint</Application>
  <PresentationFormat>宽屏</PresentationFormat>
  <Paragraphs>66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Arial</vt:lpstr>
      <vt:lpstr>Comic Sans MS</vt:lpstr>
      <vt:lpstr>Consolas</vt:lpstr>
      <vt:lpstr>Office 主题​​</vt:lpstr>
      <vt:lpstr> Un conflit au bus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Mathis Motti</dc:creator>
  <cp:lastModifiedBy>Mathis Motti</cp:lastModifiedBy>
  <cp:revision>9</cp:revision>
  <dcterms:created xsi:type="dcterms:W3CDTF">2023-12-15T11:35:06Z</dcterms:created>
  <dcterms:modified xsi:type="dcterms:W3CDTF">2023-12-15T18:10:52Z</dcterms:modified>
</cp:coreProperties>
</file>